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16"/>
  </p:handoutMasterIdLst>
  <p:sldIdLst>
    <p:sldId id="258" r:id="rId3"/>
    <p:sldId id="332" r:id="rId4"/>
    <p:sldId id="394" r:id="rId5"/>
    <p:sldId id="395" r:id="rId7"/>
    <p:sldId id="396" r:id="rId8"/>
    <p:sldId id="296" r:id="rId9"/>
    <p:sldId id="357" r:id="rId10"/>
    <p:sldId id="378" r:id="rId11"/>
    <p:sldId id="356" r:id="rId12"/>
    <p:sldId id="384" r:id="rId13"/>
    <p:sldId id="409" r:id="rId14"/>
    <p:sldId id="330" r:id="rId15"/>
  </p:sldIdLst>
  <p:sldSz cx="12192000" cy="6858000"/>
  <p:notesSz cx="6858000" cy="9144000"/>
  <p:embeddedFontLst>
    <p:embeddedFont>
      <p:font typeface="微软雅黑" panose="020B0503020204020204" pitchFamily="34" charset="-122"/>
      <p:regular r:id="rId21"/>
    </p:embeddedFont>
    <p:embeddedFont>
      <p:font typeface="汉仪大宋简" panose="02010600000101010101" pitchFamily="2" charset="-122"/>
      <p:regular r:id="rId22"/>
    </p:embeddedFont>
    <p:embeddedFont>
      <p:font typeface="Abadi" panose="020B0604020104020204" pitchFamily="34" charset="0"/>
      <p:regular r:id="rId23"/>
    </p:embeddedFont>
    <p:embeddedFont>
      <p:font typeface="华文中宋" panose="02010600040101010101" charset="-122"/>
      <p:regular r:id="rId24"/>
    </p:embeddedFont>
    <p:embeddedFont>
      <p:font typeface="等线" panose="02010600030101010101" charset="-122"/>
      <p:regular r:id="rId25"/>
    </p:embeddedFont>
    <p:embeddedFont>
      <p:font typeface="等线 Light" panose="02010600030101010101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25698536" name="人间你值得" initials="人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D05C04"/>
    <a:srgbClr val="890103"/>
    <a:srgbClr val="F5761F"/>
    <a:srgbClr val="D97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5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46.xml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7A4E5-3461-47CD-8351-C5E59F91E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7A4E5-3461-47CD-8351-C5E59F91E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7A4E5-3461-47CD-8351-C5E59F91E6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 flipH="1">
            <a:off x="640080" y="806220"/>
            <a:ext cx="393170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513833"/>
            <a:ext cx="3048000" cy="584775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en-US" altLang="zh-CN" sz="3200" b="1" kern="1200" noProof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TITLE HERE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 flipH="1">
            <a:off x="7620000" y="806220"/>
            <a:ext cx="393170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5791199" y="1456645"/>
            <a:ext cx="5820229" cy="4465184"/>
          </a:xfrm>
          <a:custGeom>
            <a:avLst/>
            <a:gdLst>
              <a:gd name="connsiteX0" fmla="*/ 178072 w 5820229"/>
              <a:gd name="connsiteY0" fmla="*/ 0 h 4465184"/>
              <a:gd name="connsiteX1" fmla="*/ 5642157 w 5820229"/>
              <a:gd name="connsiteY1" fmla="*/ 0 h 4465184"/>
              <a:gd name="connsiteX2" fmla="*/ 5820229 w 5820229"/>
              <a:gd name="connsiteY2" fmla="*/ 178072 h 4465184"/>
              <a:gd name="connsiteX3" fmla="*/ 5820229 w 5820229"/>
              <a:gd name="connsiteY3" fmla="*/ 4287112 h 4465184"/>
              <a:gd name="connsiteX4" fmla="*/ 5642157 w 5820229"/>
              <a:gd name="connsiteY4" fmla="*/ 4465184 h 4465184"/>
              <a:gd name="connsiteX5" fmla="*/ 178072 w 5820229"/>
              <a:gd name="connsiteY5" fmla="*/ 4465184 h 4465184"/>
              <a:gd name="connsiteX6" fmla="*/ 0 w 5820229"/>
              <a:gd name="connsiteY6" fmla="*/ 4287112 h 4465184"/>
              <a:gd name="connsiteX7" fmla="*/ 0 w 5820229"/>
              <a:gd name="connsiteY7" fmla="*/ 178072 h 4465184"/>
              <a:gd name="connsiteX8" fmla="*/ 178072 w 5820229"/>
              <a:gd name="connsiteY8" fmla="*/ 0 h 446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20229" h="4465184">
                <a:moveTo>
                  <a:pt x="178072" y="0"/>
                </a:moveTo>
                <a:lnTo>
                  <a:pt x="5642157" y="0"/>
                </a:lnTo>
                <a:cubicBezTo>
                  <a:pt x="5740503" y="0"/>
                  <a:pt x="5820229" y="79726"/>
                  <a:pt x="5820229" y="178072"/>
                </a:cubicBezTo>
                <a:lnTo>
                  <a:pt x="5820229" y="4287112"/>
                </a:lnTo>
                <a:cubicBezTo>
                  <a:pt x="5820229" y="4385458"/>
                  <a:pt x="5740503" y="4465184"/>
                  <a:pt x="5642157" y="4465184"/>
                </a:cubicBezTo>
                <a:lnTo>
                  <a:pt x="178072" y="4465184"/>
                </a:lnTo>
                <a:cubicBezTo>
                  <a:pt x="79726" y="4465184"/>
                  <a:pt x="0" y="4385458"/>
                  <a:pt x="0" y="4287112"/>
                </a:cubicBezTo>
                <a:lnTo>
                  <a:pt x="0" y="178072"/>
                </a:lnTo>
                <a:cubicBezTo>
                  <a:pt x="0" y="79726"/>
                  <a:pt x="79726" y="0"/>
                  <a:pt x="178072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  <a:effectLst>
            <a:outerShdw blurRad="355600" sx="95000" sy="9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5D51-3D05-4571-A283-B4A35CD20C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B187E-2E7E-4C60-849C-ECEFA0A1AE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5.xml"/><Relationship Id="rId2" Type="http://schemas.openxmlformats.org/officeDocument/2006/relationships/image" Target="../media/image23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4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8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38.xml"/><Relationship Id="rId5" Type="http://schemas.openxmlformats.org/officeDocument/2006/relationships/image" Target="../media/image18.png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395604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136614" y="439243"/>
            <a:ext cx="1771446" cy="1188267"/>
            <a:chOff x="2144314" y="499728"/>
            <a:chExt cx="7903368" cy="1604318"/>
          </a:xfrm>
        </p:grpSpPr>
        <p:sp>
          <p:nvSpPr>
            <p:cNvPr id="15" name="文本框 14"/>
            <p:cNvSpPr txBox="1"/>
            <p:nvPr/>
          </p:nvSpPr>
          <p:spPr>
            <a:xfrm>
              <a:off x="2515697" y="499728"/>
              <a:ext cx="7160603" cy="1038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tx2"/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汉仪大宋简" panose="02010600000101010101" pitchFamily="2" charset="-122"/>
                </a:rPr>
                <a:t>目录</a:t>
              </a:r>
              <a:endParaRPr lang="zh-CN" altLang="en-US" sz="4400" dirty="0">
                <a:solidFill>
                  <a:schemeClr val="tx2"/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243134" y="1525714"/>
              <a:ext cx="7743825" cy="0"/>
            </a:xfrm>
            <a:prstGeom prst="line">
              <a:avLst/>
            </a:prstGeom>
            <a:ln w="19050">
              <a:solidFill>
                <a:srgbClr val="26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2144314" y="1512854"/>
              <a:ext cx="7903368" cy="591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2"/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汉仪大宋简" panose="02010600000101010101" pitchFamily="2" charset="-122"/>
                </a:rPr>
                <a:t>CONTENTS</a:t>
              </a:r>
              <a:endParaRPr lang="zh-CN" altLang="en-US" sz="2000" dirty="0">
                <a:solidFill>
                  <a:schemeClr val="tx2"/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575487" y="2617070"/>
            <a:ext cx="1408601" cy="3499683"/>
            <a:chOff x="1565275" y="2751715"/>
            <a:chExt cx="1931455" cy="2862235"/>
          </a:xfrm>
        </p:grpSpPr>
        <p:grpSp>
          <p:nvGrpSpPr>
            <p:cNvPr id="20" name="组合 19"/>
            <p:cNvGrpSpPr/>
            <p:nvPr/>
          </p:nvGrpSpPr>
          <p:grpSpPr>
            <a:xfrm>
              <a:off x="1565275" y="2751715"/>
              <a:ext cx="1931455" cy="2862235"/>
              <a:chOff x="2551112" y="2875540"/>
              <a:chExt cx="8211162" cy="2862235"/>
            </a:xfrm>
            <a:effectLst/>
          </p:grpSpPr>
          <p:sp>
            <p:nvSpPr>
              <p:cNvPr id="23" name="矩形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2551112" y="2876810"/>
                <a:ext cx="8143673" cy="286096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背景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目的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及优势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</p:txBody>
          </p:sp>
          <p:sp>
            <p:nvSpPr>
              <p:cNvPr id="24" name="矩形 23"/>
              <p:cNvSpPr/>
              <p:nvPr>
                <p:custDataLst>
                  <p:tags r:id="rId4"/>
                </p:custDataLst>
              </p:nvPr>
            </p:nvSpPr>
            <p:spPr>
              <a:xfrm>
                <a:off x="2618601" y="2875540"/>
                <a:ext cx="8143673" cy="67468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6" name="文本框 25"/>
            <p:cNvSpPr txBox="1"/>
            <p:nvPr>
              <p:custDataLst>
                <p:tags r:id="rId5"/>
              </p:custDataLst>
            </p:nvPr>
          </p:nvSpPr>
          <p:spPr>
            <a:xfrm>
              <a:off x="2112948" y="3005152"/>
              <a:ext cx="771443" cy="50116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3705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1</a:t>
              </a:r>
              <a:endParaRPr lang="zh-CN" altLang="en-US" sz="3705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6"/>
            </p:custDataLst>
          </p:nvPr>
        </p:nvGrpSpPr>
        <p:grpSpPr>
          <a:xfrm>
            <a:off x="10114116" y="2616695"/>
            <a:ext cx="1408601" cy="3499683"/>
            <a:chOff x="1565275" y="2751715"/>
            <a:chExt cx="1931455" cy="2862235"/>
          </a:xfrm>
        </p:grpSpPr>
        <p:grpSp>
          <p:nvGrpSpPr>
            <p:cNvPr id="41" name="组合 40"/>
            <p:cNvGrpSpPr/>
            <p:nvPr/>
          </p:nvGrpSpPr>
          <p:grpSpPr>
            <a:xfrm>
              <a:off x="1565275" y="2751715"/>
              <a:ext cx="1931455" cy="2862235"/>
              <a:chOff x="2551112" y="2875540"/>
              <a:chExt cx="8211162" cy="2862235"/>
            </a:xfrm>
            <a:effectLst/>
          </p:grpSpPr>
          <p:sp>
            <p:nvSpPr>
              <p:cNvPr id="42" name="矩形 41"/>
              <p:cNvSpPr/>
              <p:nvPr>
                <p:custDataLst>
                  <p:tags r:id="rId7"/>
                </p:custDataLst>
              </p:nvPr>
            </p:nvSpPr>
            <p:spPr>
              <a:xfrm>
                <a:off x="2551112" y="2876810"/>
                <a:ext cx="8143673" cy="286096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项目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展示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</p:txBody>
          </p:sp>
          <p:sp>
            <p:nvSpPr>
              <p:cNvPr id="43" name="矩形 42"/>
              <p:cNvSpPr/>
              <p:nvPr>
                <p:custDataLst>
                  <p:tags r:id="rId8"/>
                </p:custDataLst>
              </p:nvPr>
            </p:nvSpPr>
            <p:spPr>
              <a:xfrm>
                <a:off x="2618601" y="2875540"/>
                <a:ext cx="8143673" cy="67468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2" name="文本框 71"/>
            <p:cNvSpPr txBox="1"/>
            <p:nvPr>
              <p:custDataLst>
                <p:tags r:id="rId9"/>
              </p:custDataLst>
            </p:nvPr>
          </p:nvSpPr>
          <p:spPr>
            <a:xfrm>
              <a:off x="2146905" y="3076301"/>
              <a:ext cx="771443" cy="5458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3705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5</a:t>
              </a:r>
              <a:endParaRPr lang="zh-CN" altLang="en-US" sz="3705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74" name="组合 73"/>
          <p:cNvGrpSpPr/>
          <p:nvPr>
            <p:custDataLst>
              <p:tags r:id="rId10"/>
            </p:custDataLst>
          </p:nvPr>
        </p:nvGrpSpPr>
        <p:grpSpPr>
          <a:xfrm>
            <a:off x="7790300" y="2623593"/>
            <a:ext cx="1408601" cy="3499683"/>
            <a:chOff x="1565275" y="2751715"/>
            <a:chExt cx="1931455" cy="2862235"/>
          </a:xfrm>
        </p:grpSpPr>
        <p:grpSp>
          <p:nvGrpSpPr>
            <p:cNvPr id="75" name="组合 74"/>
            <p:cNvGrpSpPr/>
            <p:nvPr/>
          </p:nvGrpSpPr>
          <p:grpSpPr>
            <a:xfrm>
              <a:off x="1565275" y="2751715"/>
              <a:ext cx="1931455" cy="2862235"/>
              <a:chOff x="2551112" y="2875540"/>
              <a:chExt cx="8211162" cy="2862235"/>
            </a:xfrm>
            <a:effectLst/>
          </p:grpSpPr>
          <p:sp>
            <p:nvSpPr>
              <p:cNvPr id="76" name="矩形 75"/>
              <p:cNvSpPr/>
              <p:nvPr>
                <p:custDataLst>
                  <p:tags r:id="rId11"/>
                </p:custDataLst>
              </p:nvPr>
            </p:nvSpPr>
            <p:spPr>
              <a:xfrm>
                <a:off x="2551112" y="2876810"/>
                <a:ext cx="8143673" cy="286096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设计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思路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</p:txBody>
          </p:sp>
          <p:sp>
            <p:nvSpPr>
              <p:cNvPr id="77" name="矩形 76"/>
              <p:cNvSpPr/>
              <p:nvPr>
                <p:custDataLst>
                  <p:tags r:id="rId12"/>
                </p:custDataLst>
              </p:nvPr>
            </p:nvSpPr>
            <p:spPr>
              <a:xfrm>
                <a:off x="2618601" y="2875540"/>
                <a:ext cx="8143673" cy="67468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9" name="文本框 78"/>
            <p:cNvSpPr txBox="1"/>
            <p:nvPr>
              <p:custDataLst>
                <p:tags r:id="rId13"/>
              </p:custDataLst>
            </p:nvPr>
          </p:nvSpPr>
          <p:spPr>
            <a:xfrm>
              <a:off x="2143422" y="3070589"/>
              <a:ext cx="771443" cy="6413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3705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4</a:t>
              </a:r>
              <a:endParaRPr lang="zh-CN" altLang="en-US" sz="3705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81" name="组合 80"/>
          <p:cNvGrpSpPr/>
          <p:nvPr>
            <p:custDataLst>
              <p:tags r:id="rId14"/>
            </p:custDataLst>
          </p:nvPr>
        </p:nvGrpSpPr>
        <p:grpSpPr>
          <a:xfrm>
            <a:off x="5389185" y="2627317"/>
            <a:ext cx="1408601" cy="3499683"/>
            <a:chOff x="1565275" y="2751715"/>
            <a:chExt cx="1931455" cy="2862235"/>
          </a:xfrm>
        </p:grpSpPr>
        <p:grpSp>
          <p:nvGrpSpPr>
            <p:cNvPr id="82" name="组合 81"/>
            <p:cNvGrpSpPr/>
            <p:nvPr/>
          </p:nvGrpSpPr>
          <p:grpSpPr>
            <a:xfrm>
              <a:off x="1565275" y="2751715"/>
              <a:ext cx="1931455" cy="2862235"/>
              <a:chOff x="2551112" y="2875540"/>
              <a:chExt cx="8211162" cy="2862235"/>
            </a:xfrm>
            <a:effectLst/>
          </p:grpSpPr>
          <p:sp>
            <p:nvSpPr>
              <p:cNvPr id="83" name="矩形 82"/>
              <p:cNvSpPr/>
              <p:nvPr>
                <p:custDataLst>
                  <p:tags r:id="rId15"/>
                </p:custDataLst>
              </p:nvPr>
            </p:nvSpPr>
            <p:spPr>
              <a:xfrm>
                <a:off x="2551112" y="2876810"/>
                <a:ext cx="8143673" cy="286096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项目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功能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</p:txBody>
          </p:sp>
          <p:sp>
            <p:nvSpPr>
              <p:cNvPr id="84" name="矩形 83"/>
              <p:cNvSpPr/>
              <p:nvPr>
                <p:custDataLst>
                  <p:tags r:id="rId16"/>
                </p:custDataLst>
              </p:nvPr>
            </p:nvSpPr>
            <p:spPr>
              <a:xfrm>
                <a:off x="2618601" y="2875540"/>
                <a:ext cx="8143673" cy="67468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6" name="文本框 85"/>
            <p:cNvSpPr txBox="1"/>
            <p:nvPr>
              <p:custDataLst>
                <p:tags r:id="rId17"/>
              </p:custDataLst>
            </p:nvPr>
          </p:nvSpPr>
          <p:spPr>
            <a:xfrm>
              <a:off x="2146905" y="3067473"/>
              <a:ext cx="771443" cy="6408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3705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3</a:t>
              </a:r>
              <a:endParaRPr lang="zh-CN" altLang="en-US" sz="3705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88" name="组合 87"/>
          <p:cNvGrpSpPr/>
          <p:nvPr>
            <p:custDataLst>
              <p:tags r:id="rId18"/>
            </p:custDataLst>
          </p:nvPr>
        </p:nvGrpSpPr>
        <p:grpSpPr>
          <a:xfrm>
            <a:off x="2976727" y="2626162"/>
            <a:ext cx="1408601" cy="3499683"/>
            <a:chOff x="1565275" y="2751715"/>
            <a:chExt cx="1931455" cy="2862235"/>
          </a:xfrm>
        </p:grpSpPr>
        <p:grpSp>
          <p:nvGrpSpPr>
            <p:cNvPr id="89" name="组合 88"/>
            <p:cNvGrpSpPr/>
            <p:nvPr/>
          </p:nvGrpSpPr>
          <p:grpSpPr>
            <a:xfrm>
              <a:off x="1565275" y="2751715"/>
              <a:ext cx="1931455" cy="2862235"/>
              <a:chOff x="2551112" y="2875540"/>
              <a:chExt cx="8211162" cy="2862235"/>
            </a:xfrm>
            <a:effectLst/>
          </p:grpSpPr>
          <p:sp>
            <p:nvSpPr>
              <p:cNvPr id="90" name="矩形 89"/>
              <p:cNvSpPr/>
              <p:nvPr>
                <p:custDataLst>
                  <p:tags r:id="rId19"/>
                </p:custDataLst>
              </p:nvPr>
            </p:nvSpPr>
            <p:spPr>
              <a:xfrm>
                <a:off x="2551112" y="2876810"/>
                <a:ext cx="8143673" cy="286096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  <a:p>
                <a:pPr algn="ctr"/>
                <a:r>
                  <a:rPr lang="zh-CN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大宋简" panose="02010600000101010101" pitchFamily="2" charset="-122"/>
                    <a:ea typeface="汉仪大宋简" panose="02010600000101010101" pitchFamily="2" charset="-122"/>
                    <a:sym typeface="+mn-ea"/>
                  </a:rPr>
                  <a:t>系统需求分析</a:t>
                </a:r>
                <a:endPara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大宋简" panose="02010600000101010101" pitchFamily="2" charset="-122"/>
                  <a:ea typeface="汉仪大宋简" panose="02010600000101010101" pitchFamily="2" charset="-122"/>
                  <a:sym typeface="+mn-ea"/>
                </a:endParaRPr>
              </a:p>
            </p:txBody>
          </p:sp>
          <p:sp>
            <p:nvSpPr>
              <p:cNvPr id="91" name="矩形 90"/>
              <p:cNvSpPr/>
              <p:nvPr>
                <p:custDataLst>
                  <p:tags r:id="rId20"/>
                </p:custDataLst>
              </p:nvPr>
            </p:nvSpPr>
            <p:spPr>
              <a:xfrm>
                <a:off x="2618601" y="2875540"/>
                <a:ext cx="8143673" cy="67468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93" name="文本框 92"/>
            <p:cNvSpPr txBox="1"/>
            <p:nvPr>
              <p:custDataLst>
                <p:tags r:id="rId21"/>
              </p:custDataLst>
            </p:nvPr>
          </p:nvSpPr>
          <p:spPr>
            <a:xfrm>
              <a:off x="2144293" y="3068511"/>
              <a:ext cx="771443" cy="49700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3705" b="1" dirty="0">
                  <a:solidFill>
                    <a:schemeClr val="tx2"/>
                  </a:solidFill>
                  <a:latin typeface="Abadi" panose="020B0604020104020204" pitchFamily="34" charset="0"/>
                </a:rPr>
                <a:t>2</a:t>
              </a:r>
              <a:endParaRPr lang="zh-CN" altLang="en-US" sz="3705" b="1" dirty="0">
                <a:solidFill>
                  <a:schemeClr val="tx2"/>
                </a:solidFill>
                <a:latin typeface="Abadi" panose="020B0604020104020204" pitchFamily="34" charset="0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8"/>
          <p:cNvSpPr txBox="1"/>
          <p:nvPr/>
        </p:nvSpPr>
        <p:spPr>
          <a:xfrm>
            <a:off x="4606153" y="137944"/>
            <a:ext cx="29796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5.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项目展示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494665" y="844550"/>
            <a:ext cx="10859135" cy="5332730"/>
          </a:xfrm>
        </p:spPr>
        <p:txBody>
          <a:bodyPr/>
          <a:p>
            <a:r>
              <a:rPr lang="zh-CN" altLang="en-US"/>
              <a:t>登录：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添加学生信息：</a:t>
            </a:r>
            <a:r>
              <a:rPr lang="en-US" altLang="zh-CN"/>
              <a:t>               			</a:t>
            </a:r>
            <a:endParaRPr lang="en-US" altLang="zh-CN"/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420" y="844550"/>
            <a:ext cx="3210560" cy="23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2" descr="3e44b5bc51661afb780815a50c6e9f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0" y="3620770"/>
            <a:ext cx="2556510" cy="2556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8"/>
          <p:cNvSpPr txBox="1"/>
          <p:nvPr/>
        </p:nvSpPr>
        <p:spPr>
          <a:xfrm>
            <a:off x="4606153" y="137944"/>
            <a:ext cx="29796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5.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项目展示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494665" y="844550"/>
            <a:ext cx="10859135" cy="5332730"/>
          </a:xfrm>
        </p:spPr>
        <p:txBody>
          <a:bodyPr/>
          <a:p>
            <a:r>
              <a:rPr lang="zh-CN" altLang="en-US"/>
              <a:t>添加学生</a:t>
            </a:r>
            <a:r>
              <a:rPr lang="zh-CN" altLang="en-US"/>
              <a:t>成绩：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修改成学生</a:t>
            </a:r>
            <a:r>
              <a:rPr lang="zh-CN" altLang="en-US"/>
              <a:t>信息：</a:t>
            </a:r>
            <a:r>
              <a:rPr lang="en-US" altLang="zh-CN"/>
              <a:t>               			</a:t>
            </a:r>
            <a:endParaRPr lang="en-US" altLang="zh-CN"/>
          </a:p>
        </p:txBody>
      </p:sp>
      <p:pic>
        <p:nvPicPr>
          <p:cNvPr id="3" name="图片 5" descr="79b9e6c0c16ee17de01259d2e5a15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3720" y="560705"/>
            <a:ext cx="2586355" cy="2450465"/>
          </a:xfrm>
          <a:prstGeom prst="rect">
            <a:avLst/>
          </a:prstGeom>
        </p:spPr>
      </p:pic>
      <p:pic>
        <p:nvPicPr>
          <p:cNvPr id="1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80" y="3513455"/>
            <a:ext cx="3648075" cy="24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2888" y="247650"/>
            <a:ext cx="11706225" cy="6362700"/>
          </a:xfrm>
          <a:prstGeom prst="rect">
            <a:avLst/>
          </a:prstGeom>
          <a:solidFill>
            <a:schemeClr val="bg1">
              <a:alpha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https://photo-static-api.fotomore.com/creative/vcg/veer/612/veer-125206418.jpg" descr="白色,抽象,简单,背景,合成图像,人造的,折叠的,水平画幅,形状,无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6095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757703" y="4045863"/>
            <a:ext cx="8519160" cy="203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946099" y="2627372"/>
            <a:ext cx="867698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tx2"/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感谢您的观看！</a:t>
            </a:r>
            <a:endParaRPr lang="zh-CN" altLang="en-US" sz="6000" dirty="0">
              <a:solidFill>
                <a:schemeClr val="tx2"/>
              </a:solidFill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37794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8"/>
          <p:cNvSpPr txBox="1"/>
          <p:nvPr/>
        </p:nvSpPr>
        <p:spPr>
          <a:xfrm>
            <a:off x="3008630" y="125730"/>
            <a:ext cx="55784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1.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背景目的及</a:t>
            </a:r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优势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2720" y="4509135"/>
            <a:ext cx="3796665" cy="1948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2400" b="1" i="0" dirty="0">
                <a:solidFill>
                  <a:srgbClr val="060607"/>
                </a:solidFill>
                <a:effectLst/>
                <a:latin typeface="inherit"/>
              </a:rPr>
              <a:t>传统管理痛点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：手工记录成绩效率低、易出错，数据统计分析困难。</a:t>
            </a:r>
            <a:endParaRPr lang="zh-CN" altLang="en-US" sz="2400" b="0" i="0" dirty="0">
              <a:solidFill>
                <a:srgbClr val="060607"/>
              </a:solidFill>
              <a:effectLst/>
              <a:latin typeface="inherit"/>
            </a:endParaRPr>
          </a:p>
          <a:p>
            <a:pPr indent="457200" fontAlgn="auto"/>
            <a:endParaRPr lang="zh-CN" altLang="en-US" sz="2400" dirty="0">
              <a:ea typeface="+mn-lt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35805" y="4490720"/>
            <a:ext cx="3148330" cy="2269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2400" b="1" i="0" dirty="0">
                <a:solidFill>
                  <a:srgbClr val="060607"/>
                </a:solidFill>
                <a:effectLst/>
                <a:latin typeface="inherit"/>
              </a:rPr>
              <a:t>系统目标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：开发一个高效、便捷、安全的学生成绩管理系统，提升教学管理水平。</a:t>
            </a:r>
            <a:endParaRPr lang="zh-CN" altLang="en-US" sz="2400" b="0" i="0" dirty="0">
              <a:solidFill>
                <a:srgbClr val="060607"/>
              </a:solidFill>
              <a:effectLst/>
              <a:latin typeface="inherit"/>
            </a:endParaRPr>
          </a:p>
          <a:p>
            <a:pPr indent="457200" fontAlgn="auto"/>
            <a:endParaRPr lang="zh-CN" altLang="en-US" sz="2400" dirty="0">
              <a:ea typeface="+mn-lt"/>
              <a:cs typeface="方正小标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0540" y="4490720"/>
            <a:ext cx="3879215" cy="1877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2400" b="1" dirty="0">
                <a:solidFill>
                  <a:srgbClr val="060607"/>
                </a:solidFill>
                <a:latin typeface="inherit"/>
              </a:rPr>
              <a:t>技术优势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：</a:t>
            </a:r>
            <a:endParaRPr lang="en-US" altLang="zh-CN" sz="2400" b="0" i="0" dirty="0">
              <a:solidFill>
                <a:srgbClr val="060607"/>
              </a:solidFill>
              <a:effectLst/>
              <a:latin typeface="inherit"/>
            </a:endParaRPr>
          </a:p>
          <a:p>
            <a:pPr indent="457200"/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 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latin typeface="inherit"/>
              </a:rPr>
              <a:t>- Python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开发（简洁高</a:t>
            </a:r>
            <a:r>
              <a:rPr lang="en-US" altLang="zh-CN" sz="2400" dirty="0">
                <a:solidFill>
                  <a:srgbClr val="060607"/>
                </a:solidFill>
                <a:latin typeface="inherit"/>
              </a:rPr>
              <a:t>  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效</a:t>
            </a:r>
            <a:endParaRPr lang="en-US" altLang="zh-CN" sz="2400" b="0" i="0" dirty="0">
              <a:solidFill>
                <a:srgbClr val="060607"/>
              </a:solidFill>
              <a:effectLst/>
              <a:latin typeface="inherit"/>
            </a:endParaRPr>
          </a:p>
          <a:p>
            <a:pPr indent="457200"/>
            <a:r>
              <a:rPr lang="en-US" altLang="zh-CN" sz="2400" b="0" i="0" dirty="0">
                <a:solidFill>
                  <a:srgbClr val="060607"/>
                </a:solidFill>
                <a:effectLst/>
                <a:latin typeface="inherit"/>
              </a:rPr>
              <a:t>- SQLite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数据库（轻量级、易扩展）</a:t>
            </a:r>
            <a:endParaRPr lang="zh-CN" altLang="en-US" sz="2400" dirty="0">
              <a:ea typeface="+mn-lt"/>
            </a:endParaRPr>
          </a:p>
        </p:txBody>
      </p:sp>
      <p:pic>
        <p:nvPicPr>
          <p:cNvPr id="9" name="图片 8" descr="序号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720" y="4418965"/>
            <a:ext cx="441960" cy="441960"/>
          </a:xfrm>
          <a:prstGeom prst="rect">
            <a:avLst/>
          </a:prstGeom>
        </p:spPr>
      </p:pic>
      <p:pic>
        <p:nvPicPr>
          <p:cNvPr id="10" name="图片 9" descr="序号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5805" y="4398010"/>
            <a:ext cx="462915" cy="462915"/>
          </a:xfrm>
          <a:prstGeom prst="rect">
            <a:avLst/>
          </a:prstGeom>
        </p:spPr>
      </p:pic>
      <p:pic>
        <p:nvPicPr>
          <p:cNvPr id="11" name="图片 10" descr="序号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0540" y="4398010"/>
            <a:ext cx="456565" cy="4565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785" y="1298537"/>
            <a:ext cx="4023775" cy="26825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4686" y="1104644"/>
            <a:ext cx="7040435" cy="2876409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4606153" y="137944"/>
            <a:ext cx="3832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2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.</a:t>
            </a:r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系统需求分析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6791960" y="1982470"/>
            <a:ext cx="316611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3600" b="1" dirty="0">
                <a:solidFill>
                  <a:schemeClr val="accent1"/>
                </a:solidFill>
                <a:latin typeface="+mn-ea"/>
                <a:cs typeface="+mn-ea"/>
              </a:rPr>
              <a:t>   </a:t>
            </a:r>
            <a:r>
              <a:rPr lang="zh-CN" altLang="en-US" sz="3600" b="1" dirty="0">
                <a:solidFill>
                  <a:schemeClr val="accent1"/>
                </a:solidFill>
                <a:latin typeface="+mn-ea"/>
                <a:cs typeface="+mn-ea"/>
              </a:rPr>
              <a:t>用户角色</a:t>
            </a:r>
            <a:endParaRPr lang="zh-CN" altLang="en-US" sz="3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91960" y="2555875"/>
            <a:ext cx="4224020" cy="2003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 algn="l" fontAlgn="base">
              <a:lnSpc>
                <a:spcPts val="1800"/>
              </a:lnSpc>
            </a:pP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教师：录入成绩、修改成绩、查看班级成绩统计。</a:t>
            </a:r>
            <a:endParaRPr lang="en-US" altLang="zh-CN" sz="2000" b="0" i="0" dirty="0">
              <a:solidFill>
                <a:srgbClr val="060607"/>
              </a:solidFill>
              <a:effectLst/>
              <a:latin typeface="汉仪大宋简" panose="02010600000101010101" pitchFamily="2" charset="-122"/>
              <a:ea typeface="汉仪大宋简" panose="02010600000101010101" pitchFamily="2" charset="-122"/>
            </a:endParaRPr>
          </a:p>
          <a:p>
            <a:pPr lvl="1" algn="l" fontAlgn="base">
              <a:lnSpc>
                <a:spcPts val="1800"/>
              </a:lnSpc>
            </a:pPr>
            <a:endParaRPr lang="zh-CN" altLang="en-US" sz="2000" b="0" i="0" dirty="0">
              <a:solidFill>
                <a:srgbClr val="060607"/>
              </a:solidFill>
              <a:effectLst/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 r="5982" b="1466"/>
          <a:stretch>
            <a:fillRect/>
          </a:stretch>
        </p:blipFill>
        <p:spPr>
          <a:xfrm>
            <a:off x="248920" y="1697355"/>
            <a:ext cx="5726430" cy="3372485"/>
          </a:xfrm>
          <a:prstGeom prst="rect">
            <a:avLst/>
          </a:prstGeom>
          <a:ln>
            <a:noFill/>
          </a:ln>
          <a:effectLst>
            <a:softEdge rad="101600"/>
          </a:effectLst>
        </p:spPr>
      </p:pic>
      <p:pic>
        <p:nvPicPr>
          <p:cNvPr id="16" name="图片 15" descr="1"/>
          <p:cNvPicPr/>
          <p:nvPr/>
        </p:nvPicPr>
        <p:blipFill>
          <a:blip r:embed="rId3"/>
          <a:stretch>
            <a:fillRect/>
          </a:stretch>
        </p:blipFill>
        <p:spPr>
          <a:xfrm>
            <a:off x="6472555" y="1753235"/>
            <a:ext cx="720090" cy="5988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 prLst="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4606153" y="137944"/>
            <a:ext cx="29796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3.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项目特色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6637655" y="2188845"/>
            <a:ext cx="316611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3600" b="1" dirty="0">
                <a:solidFill>
                  <a:schemeClr val="accent1"/>
                </a:solidFill>
                <a:latin typeface="+mn-ea"/>
                <a:cs typeface="+mn-ea"/>
              </a:rPr>
              <a:t>   </a:t>
            </a:r>
            <a:r>
              <a:rPr lang="zh-CN" altLang="en-US" sz="3600" b="1" dirty="0">
                <a:solidFill>
                  <a:schemeClr val="accent1"/>
                </a:solidFill>
                <a:latin typeface="+mn-ea"/>
                <a:cs typeface="+mn-ea"/>
              </a:rPr>
              <a:t>功能需求</a:t>
            </a:r>
            <a:endParaRPr lang="zh-CN" altLang="en-US" sz="3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65570" y="2870835"/>
            <a:ext cx="4527550" cy="2003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成绩录入与修改。</a:t>
            </a:r>
            <a:endParaRPr lang="zh-CN" altLang="en-US" sz="2000" b="0" i="0" dirty="0">
              <a:solidFill>
                <a:srgbClr val="060607"/>
              </a:solidFill>
              <a:effectLst/>
              <a:latin typeface="汉仪大宋简" panose="02010600000101010101" pitchFamily="2" charset="-122"/>
              <a:ea typeface="汉仪大宋简" panose="02010600000101010101" pitchFamily="2" charset="-122"/>
            </a:endParaRPr>
          </a:p>
          <a:p>
            <a:pPr marL="742950" lvl="1" indent="-285750"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成绩查询与统计。</a:t>
            </a:r>
            <a:endParaRPr lang="zh-CN" altLang="en-US" sz="2000" b="0" i="0" dirty="0">
              <a:solidFill>
                <a:srgbClr val="060607"/>
              </a:solidFill>
              <a:effectLst/>
              <a:latin typeface="汉仪大宋简" panose="02010600000101010101" pitchFamily="2" charset="-122"/>
              <a:ea typeface="汉仪大宋简" panose="02010600000101010101" pitchFamily="2" charset="-122"/>
            </a:endParaRPr>
          </a:p>
          <a:p>
            <a:pPr marL="742950" lvl="1" indent="-285750"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成绩分析与报表生成。</a:t>
            </a:r>
            <a:endParaRPr lang="zh-CN" altLang="en-US" sz="2000" b="0" i="0" dirty="0">
              <a:solidFill>
                <a:srgbClr val="060607"/>
              </a:solidFill>
              <a:effectLst/>
              <a:latin typeface="汉仪大宋简" panose="02010600000101010101" pitchFamily="2" charset="-122"/>
              <a:ea typeface="汉仪大宋简" panose="02010600000101010101" pitchFamily="2" charset="-122"/>
            </a:endParaRPr>
          </a:p>
          <a:p>
            <a:pPr marL="742950" lvl="1" indent="-285750" algn="l" fontAlgn="base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用户权限管理。</a:t>
            </a:r>
            <a:endParaRPr lang="zh-CN" altLang="en-US" sz="2000" b="0" i="0" dirty="0">
              <a:solidFill>
                <a:srgbClr val="060607"/>
              </a:solidFill>
              <a:effectLst/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  <p:pic>
        <p:nvPicPr>
          <p:cNvPr id="6" name="图片 5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1861185"/>
            <a:ext cx="5375910" cy="3754120"/>
          </a:xfrm>
          <a:prstGeom prst="rect">
            <a:avLst/>
          </a:prstGeom>
        </p:spPr>
      </p:pic>
      <p:pic>
        <p:nvPicPr>
          <p:cNvPr id="2" name="图片 1" descr="2"/>
          <p:cNvPicPr/>
          <p:nvPr/>
        </p:nvPicPr>
        <p:blipFill>
          <a:blip r:embed="rId3"/>
          <a:stretch>
            <a:fillRect/>
          </a:stretch>
        </p:blipFill>
        <p:spPr>
          <a:xfrm>
            <a:off x="6292850" y="1960880"/>
            <a:ext cx="720000" cy="597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4606153" y="137944"/>
            <a:ext cx="29796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3.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项目特色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6791960" y="1982470"/>
            <a:ext cx="316611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3600" b="1" dirty="0">
                <a:solidFill>
                  <a:schemeClr val="accent1"/>
                </a:solidFill>
                <a:latin typeface="+mn-ea"/>
                <a:cs typeface="+mn-ea"/>
              </a:rPr>
              <a:t>   </a:t>
            </a:r>
            <a:r>
              <a:rPr lang="zh-CN" altLang="en-US" sz="3600" b="1" dirty="0">
                <a:solidFill>
                  <a:schemeClr val="accent1"/>
                </a:solidFill>
                <a:latin typeface="+mn-ea"/>
                <a:cs typeface="+mn-ea"/>
              </a:rPr>
              <a:t>非功能需求</a:t>
            </a:r>
            <a:endParaRPr lang="zh-CN" altLang="en-US" sz="3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91960" y="2555875"/>
            <a:ext cx="4799965" cy="2003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 algn="l" fontAlgn="base">
              <a:lnSpc>
                <a:spcPts val="1800"/>
              </a:lnSpc>
            </a:pP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图形界面友好</a:t>
            </a: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简洁</a:t>
            </a:r>
            <a:endParaRPr lang="zh-CN" altLang="en-US" sz="2000" b="0" i="0" dirty="0">
              <a:solidFill>
                <a:srgbClr val="060607"/>
              </a:solidFill>
              <a:effectLst/>
              <a:latin typeface="汉仪大宋简" panose="02010600000101010101" pitchFamily="2" charset="-122"/>
              <a:ea typeface="汉仪大宋简" panose="02010600000101010101" pitchFamily="2" charset="-122"/>
            </a:endParaRPr>
          </a:p>
          <a:p>
            <a:pPr lvl="1" algn="l" fontAlgn="base">
              <a:lnSpc>
                <a:spcPts val="1800"/>
              </a:lnSpc>
            </a:pP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系统稳定可靠性</a:t>
            </a: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高</a:t>
            </a:r>
            <a:endParaRPr lang="zh-CN" altLang="en-US" sz="2000" b="0" i="0" dirty="0">
              <a:solidFill>
                <a:srgbClr val="060607"/>
              </a:solidFill>
              <a:effectLst/>
              <a:latin typeface="汉仪大宋简" panose="02010600000101010101" pitchFamily="2" charset="-122"/>
              <a:ea typeface="汉仪大宋简" panose="02010600000101010101" pitchFamily="2" charset="-122"/>
            </a:endParaRPr>
          </a:p>
          <a:p>
            <a:pPr lvl="1" algn="l" fontAlgn="base">
              <a:lnSpc>
                <a:spcPts val="1800"/>
              </a:lnSpc>
            </a:pP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响应速度</a:t>
            </a:r>
            <a:r>
              <a:rPr lang="zh-CN" altLang="en-US" sz="2000" b="0" i="0" dirty="0">
                <a:solidFill>
                  <a:srgbClr val="060607"/>
                </a:solidFill>
                <a:effectLst/>
                <a:latin typeface="汉仪大宋简" panose="02010600000101010101" pitchFamily="2" charset="-122"/>
                <a:ea typeface="汉仪大宋简" panose="02010600000101010101" pitchFamily="2" charset="-122"/>
              </a:rPr>
              <a:t>快</a:t>
            </a:r>
            <a:endParaRPr lang="zh-CN" altLang="en-US" sz="2000" b="0" i="0" dirty="0">
              <a:solidFill>
                <a:srgbClr val="060607"/>
              </a:solidFill>
              <a:effectLst/>
              <a:latin typeface="汉仪大宋简" panose="02010600000101010101" pitchFamily="2" charset="-122"/>
              <a:ea typeface="汉仪大宋简" panose="02010600000101010101" pitchFamily="2" charset="-122"/>
            </a:endParaRPr>
          </a:p>
        </p:txBody>
      </p:sp>
      <p:pic>
        <p:nvPicPr>
          <p:cNvPr id="2" name="图片 1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1862455"/>
            <a:ext cx="5137150" cy="3436620"/>
          </a:xfrm>
          <a:prstGeom prst="rect">
            <a:avLst/>
          </a:prstGeom>
        </p:spPr>
      </p:pic>
      <p:pic>
        <p:nvPicPr>
          <p:cNvPr id="10" name="图片 9" descr="3"/>
          <p:cNvPicPr/>
          <p:nvPr/>
        </p:nvPicPr>
        <p:blipFill>
          <a:blip r:embed="rId3"/>
          <a:stretch>
            <a:fillRect/>
          </a:stretch>
        </p:blipFill>
        <p:spPr>
          <a:xfrm>
            <a:off x="6468745" y="1754505"/>
            <a:ext cx="720000" cy="597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3080192" y="-57304"/>
            <a:ext cx="11657492" cy="6777360"/>
          </a:xfrm>
          <a:prstGeom prst="rect">
            <a:avLst/>
          </a:prstGeom>
          <a:solidFill>
            <a:schemeClr val="bg1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fontAlgn="auto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ea typeface="+mn-lt"/>
            </a:endParaRPr>
          </a:p>
        </p:txBody>
      </p:sp>
      <p:sp>
        <p:nvSpPr>
          <p:cNvPr id="2" name="文本框 18"/>
          <p:cNvSpPr txBox="1"/>
          <p:nvPr/>
        </p:nvSpPr>
        <p:spPr>
          <a:xfrm>
            <a:off x="4606153" y="137944"/>
            <a:ext cx="2979694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3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.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项目功能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15984" y="1236980"/>
            <a:ext cx="4484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添加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/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修改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/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删除学生记录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15984" y="1822418"/>
            <a:ext cx="3890803" cy="35248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查询学生（学号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/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姓名）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  <a:p>
            <a:pPr algn="dist"/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按成绩排序（平均分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/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计算机成绩）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  <a:p>
            <a:pPr algn="dist"/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班级成绩分析（平均分、及格率、优秀率）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  <a:p>
            <a:pPr algn="dist"/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pic>
        <p:nvPicPr>
          <p:cNvPr id="16" name="图片 15" descr="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7925" y="1236980"/>
            <a:ext cx="720090" cy="598805"/>
          </a:xfrm>
          <a:prstGeom prst="rect">
            <a:avLst/>
          </a:prstGeom>
        </p:spPr>
      </p:pic>
      <p:pic>
        <p:nvPicPr>
          <p:cNvPr id="15" name="图片 14" descr="2"/>
          <p:cNvPicPr/>
          <p:nvPr/>
        </p:nvPicPr>
        <p:blipFill>
          <a:blip r:embed="rId3"/>
          <a:stretch>
            <a:fillRect/>
          </a:stretch>
        </p:blipFill>
        <p:spPr>
          <a:xfrm>
            <a:off x="4988015" y="1994125"/>
            <a:ext cx="720000" cy="597600"/>
          </a:xfrm>
          <a:prstGeom prst="rect">
            <a:avLst/>
          </a:prstGeom>
        </p:spPr>
      </p:pic>
      <p:pic>
        <p:nvPicPr>
          <p:cNvPr id="17" name="图片 16" descr="3"/>
          <p:cNvPicPr/>
          <p:nvPr/>
        </p:nvPicPr>
        <p:blipFill>
          <a:blip r:embed="rId4"/>
          <a:stretch>
            <a:fillRect/>
          </a:stretch>
        </p:blipFill>
        <p:spPr>
          <a:xfrm>
            <a:off x="4988015" y="2795789"/>
            <a:ext cx="720000" cy="597600"/>
          </a:xfrm>
          <a:prstGeom prst="rect">
            <a:avLst/>
          </a:prstGeom>
        </p:spPr>
      </p:pic>
      <p:pic>
        <p:nvPicPr>
          <p:cNvPr id="19" name="图片 18" descr="4"/>
          <p:cNvPicPr/>
          <p:nvPr/>
        </p:nvPicPr>
        <p:blipFill>
          <a:blip r:embed="rId5"/>
          <a:stretch>
            <a:fillRect/>
          </a:stretch>
        </p:blipFill>
        <p:spPr>
          <a:xfrm>
            <a:off x="5039995" y="4048125"/>
            <a:ext cx="720090" cy="5638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7" y="1236979"/>
            <a:ext cx="4699834" cy="4279577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220980" y="1029556"/>
            <a:ext cx="11612880" cy="56169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r>
              <a:rPr lang="en-US" altLang="zh-CN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r>
              <a:rPr lang="en-US" altLang="zh-CN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1.</a:t>
            </a:r>
            <a:r>
              <a:rPr lang="zh-CN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语言</a:t>
            </a:r>
            <a:r>
              <a:rPr lang="zh-CN" alt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</a:t>
            </a:r>
            <a:r>
              <a:rPr lang="en-US" altLang="zh-CN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python</a:t>
            </a:r>
            <a:endParaRPr lang="en-US" altLang="zh-CN" sz="28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2.</a:t>
            </a:r>
            <a:r>
              <a:rPr lang="zh-CN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图形化工具：</a:t>
            </a:r>
            <a:r>
              <a:rPr lang="en-US" altLang="zh-CN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Tkinter</a:t>
            </a:r>
            <a:endParaRPr lang="en-US" altLang="zh-CN" sz="28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3.</a:t>
            </a:r>
            <a:r>
              <a:rPr lang="zh-CN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数据存储：</a:t>
            </a:r>
            <a:r>
              <a:rPr lang="en-US" altLang="zh-CN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SQLite</a:t>
            </a:r>
            <a:endParaRPr lang="en-US" altLang="zh-CN" sz="28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4.</a:t>
            </a:r>
            <a:r>
              <a:rPr lang="zh-CN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计科学生成绩管理系统采用分层架构设计，主要包括数据层、功能逻辑层和表示层。</a:t>
            </a:r>
            <a:endParaRPr lang="zh-CN" altLang="en-US" sz="28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5.</a:t>
            </a:r>
            <a:r>
              <a:rPr lang="zh-CN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数据层：使用</a:t>
            </a:r>
            <a:r>
              <a:rPr lang="en-US" altLang="zh-CN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SQLite</a:t>
            </a:r>
            <a:r>
              <a:rPr lang="zh-CN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数据库存储学生信息、课程信息和成绩数据</a:t>
            </a:r>
            <a:endParaRPr lang="zh-CN" altLang="en-US" sz="28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6.</a:t>
            </a:r>
            <a:r>
              <a:rPr lang="zh-CN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逻辑功能层：</a:t>
            </a:r>
            <a:r>
              <a:rPr lang="en-US" altLang="zh-CN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Manager</a:t>
            </a:r>
            <a:r>
              <a:rPr lang="zh-CN" altLang="en-US" sz="28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类：负责数据操作的核心逻辑，包括学生信息管理、成绩管理、课程管理等</a:t>
            </a:r>
            <a:endParaRPr lang="zh-CN" altLang="en-US" sz="28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83117" y="4185678"/>
            <a:ext cx="476074" cy="36852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zh-CN" altLang="en-US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135034" y="4185451"/>
            <a:ext cx="476074" cy="36852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zh-CN" altLang="en-US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4491218" y="137944"/>
            <a:ext cx="29796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4.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设计思路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/>
          <p:cNvSpPr txBox="1"/>
          <p:nvPr/>
        </p:nvSpPr>
        <p:spPr>
          <a:xfrm>
            <a:off x="4500743" y="137944"/>
            <a:ext cx="2979694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4.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设计思路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488305" y="1351778"/>
            <a:ext cx="5490766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zh-CN" altLang="en-US" sz="3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4940300" y="1351280"/>
            <a:ext cx="469265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zh-CN" altLang="en-US" sz="3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0" name="矩形 69"/>
          <p:cNvSpPr/>
          <p:nvPr>
            <p:custDataLst>
              <p:tags r:id="rId3"/>
            </p:custDataLst>
          </p:nvPr>
        </p:nvSpPr>
        <p:spPr>
          <a:xfrm>
            <a:off x="5083810" y="1795145"/>
            <a:ext cx="5817235" cy="10090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+中文正文" charset="0"/>
              <a:cs typeface="+mn-ea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-635" y="734695"/>
            <a:ext cx="12047855" cy="6231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7.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表示层：使用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Tkinter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构建图形化用户界面，提供用户交互功能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 u="sng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sz="2800" u="sng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65" y="1404620"/>
            <a:ext cx="4914900" cy="41833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@svg_12-3713&amp;2995"/>
          <p:cNvSpPr/>
          <p:nvPr>
            <p:custDataLst>
              <p:tags r:id="rId1"/>
            </p:custDataLst>
          </p:nvPr>
        </p:nvSpPr>
        <p:spPr>
          <a:xfrm>
            <a:off x="6542992" y="1557015"/>
            <a:ext cx="168215" cy="181672"/>
          </a:xfrm>
          <a:custGeom>
            <a:avLst/>
            <a:gdLst>
              <a:gd name="connsiteX0" fmla="*/ 140784 w 142546"/>
              <a:gd name="connsiteY0" fmla="*/ 107184 h 153889"/>
              <a:gd name="connsiteX1" fmla="*/ 110989 w 142546"/>
              <a:gd name="connsiteY1" fmla="*/ 144770 h 153889"/>
              <a:gd name="connsiteX2" fmla="*/ 6431 w 142546"/>
              <a:gd name="connsiteY2" fmla="*/ 104099 h 153889"/>
              <a:gd name="connsiteX3" fmla="*/ 31974 w 142546"/>
              <a:gd name="connsiteY3" fmla="*/ 7815 h 153889"/>
              <a:gd name="connsiteX4" fmla="*/ 91970 w 142546"/>
              <a:gd name="connsiteY4" fmla="*/ 13437 h 153889"/>
              <a:gd name="connsiteX5" fmla="*/ 122656 w 142546"/>
              <a:gd name="connsiteY5" fmla="*/ 41234 h 153889"/>
              <a:gd name="connsiteX6" fmla="*/ 140542 w 142546"/>
              <a:gd name="connsiteY6" fmla="*/ 79205 h 153889"/>
              <a:gd name="connsiteX7" fmla="*/ 140761 w 142546"/>
              <a:gd name="connsiteY7" fmla="*/ 107201 h 15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546" h="153889">
                <a:moveTo>
                  <a:pt x="140784" y="107184"/>
                </a:moveTo>
                <a:cubicBezTo>
                  <a:pt x="135804" y="124302"/>
                  <a:pt x="125755" y="136256"/>
                  <a:pt x="110989" y="144770"/>
                </a:cubicBezTo>
                <a:cubicBezTo>
                  <a:pt x="73265" y="166596"/>
                  <a:pt x="24646" y="147759"/>
                  <a:pt x="6431" y="104099"/>
                </a:cubicBezTo>
                <a:cubicBezTo>
                  <a:pt x="-8403" y="68586"/>
                  <a:pt x="3378" y="28221"/>
                  <a:pt x="31974" y="7815"/>
                </a:cubicBezTo>
                <a:cubicBezTo>
                  <a:pt x="49473" y="-4672"/>
                  <a:pt x="75199" y="-1758"/>
                  <a:pt x="91970" y="13437"/>
                </a:cubicBezTo>
                <a:cubicBezTo>
                  <a:pt x="102191" y="22708"/>
                  <a:pt x="112435" y="31962"/>
                  <a:pt x="122656" y="41234"/>
                </a:cubicBezTo>
                <a:cubicBezTo>
                  <a:pt x="134292" y="51809"/>
                  <a:pt x="139964" y="65569"/>
                  <a:pt x="140542" y="79205"/>
                </a:cubicBezTo>
                <a:cubicBezTo>
                  <a:pt x="142984" y="88617"/>
                  <a:pt x="143355" y="98260"/>
                  <a:pt x="140761" y="107201"/>
                </a:cubicBezTo>
                <a:close/>
              </a:path>
            </a:pathLst>
          </a:custGeom>
          <a:solidFill>
            <a:srgbClr val="FFFBF2"/>
          </a:solidFill>
          <a:ln w="1159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114300" y="671195"/>
            <a:ext cx="11996420" cy="60547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657600" lvl="8" indent="45720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cs typeface="+mn-ea"/>
                <a:sym typeface="+mn-ea"/>
              </a:rPr>
              <a:t>功能设计实现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cs typeface="+mn-ea"/>
                <a:sym typeface="+mn-ea"/>
              </a:rPr>
              <a:t>模块化：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+中文正文" charset="0"/>
              <a:cs typeface="+mn-ea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用户认证模块：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用户登录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2.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用户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管理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学生功能信息管理模块：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添加学生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2.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修改学生信息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3.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删除学生记录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4.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显示所有学生信息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成绩管理模块：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管理学生成绩信息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课程管理模块：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管理课程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信息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数据查询模块：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查询学生信息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2.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按成绩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排序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班级成绩分析模块：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班级成绩分析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2.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成绩分布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分析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系统管理模块：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退出程序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2.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关闭</a:t>
            </a: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系统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83" name="@svg_12-3713&amp;2995"/>
          <p:cNvSpPr/>
          <p:nvPr>
            <p:custDataLst>
              <p:tags r:id="rId3"/>
            </p:custDataLst>
          </p:nvPr>
        </p:nvSpPr>
        <p:spPr>
          <a:xfrm>
            <a:off x="10593605" y="1557015"/>
            <a:ext cx="168215" cy="181672"/>
          </a:xfrm>
          <a:custGeom>
            <a:avLst/>
            <a:gdLst>
              <a:gd name="connsiteX0" fmla="*/ 140784 w 142546"/>
              <a:gd name="connsiteY0" fmla="*/ 107184 h 153889"/>
              <a:gd name="connsiteX1" fmla="*/ 110989 w 142546"/>
              <a:gd name="connsiteY1" fmla="*/ 144770 h 153889"/>
              <a:gd name="connsiteX2" fmla="*/ 6431 w 142546"/>
              <a:gd name="connsiteY2" fmla="*/ 104099 h 153889"/>
              <a:gd name="connsiteX3" fmla="*/ 31974 w 142546"/>
              <a:gd name="connsiteY3" fmla="*/ 7815 h 153889"/>
              <a:gd name="connsiteX4" fmla="*/ 91970 w 142546"/>
              <a:gd name="connsiteY4" fmla="*/ 13437 h 153889"/>
              <a:gd name="connsiteX5" fmla="*/ 122656 w 142546"/>
              <a:gd name="connsiteY5" fmla="*/ 41234 h 153889"/>
              <a:gd name="connsiteX6" fmla="*/ 140542 w 142546"/>
              <a:gd name="connsiteY6" fmla="*/ 79205 h 153889"/>
              <a:gd name="connsiteX7" fmla="*/ 140761 w 142546"/>
              <a:gd name="connsiteY7" fmla="*/ 107201 h 15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546" h="153889">
                <a:moveTo>
                  <a:pt x="140784" y="107184"/>
                </a:moveTo>
                <a:cubicBezTo>
                  <a:pt x="135804" y="124302"/>
                  <a:pt x="125755" y="136256"/>
                  <a:pt x="110989" y="144770"/>
                </a:cubicBezTo>
                <a:cubicBezTo>
                  <a:pt x="73265" y="166596"/>
                  <a:pt x="24646" y="147759"/>
                  <a:pt x="6431" y="104099"/>
                </a:cubicBezTo>
                <a:cubicBezTo>
                  <a:pt x="-8403" y="68586"/>
                  <a:pt x="3378" y="28221"/>
                  <a:pt x="31974" y="7815"/>
                </a:cubicBezTo>
                <a:cubicBezTo>
                  <a:pt x="49473" y="-4672"/>
                  <a:pt x="75199" y="-1758"/>
                  <a:pt x="91970" y="13437"/>
                </a:cubicBezTo>
                <a:cubicBezTo>
                  <a:pt x="102191" y="22708"/>
                  <a:pt x="112435" y="31962"/>
                  <a:pt x="122656" y="41234"/>
                </a:cubicBezTo>
                <a:cubicBezTo>
                  <a:pt x="134292" y="51809"/>
                  <a:pt x="139964" y="65569"/>
                  <a:pt x="140542" y="79205"/>
                </a:cubicBezTo>
                <a:cubicBezTo>
                  <a:pt x="142984" y="88617"/>
                  <a:pt x="143355" y="98260"/>
                  <a:pt x="140761" y="107201"/>
                </a:cubicBezTo>
                <a:close/>
              </a:path>
            </a:pathLst>
          </a:custGeom>
          <a:solidFill>
            <a:srgbClr val="FFFBF2"/>
          </a:solidFill>
          <a:ln w="1159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文本框 18"/>
          <p:cNvSpPr txBox="1"/>
          <p:nvPr/>
        </p:nvSpPr>
        <p:spPr>
          <a:xfrm>
            <a:off x="4606153" y="137944"/>
            <a:ext cx="2979694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4.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大宋简" panose="02010600000101010101" pitchFamily="2" charset="-122"/>
                <a:ea typeface="汉仪大宋简" panose="02010600000101010101" pitchFamily="2" charset="-122"/>
                <a:sym typeface="汉仪大宋简" panose="02010600000101010101" pitchFamily="2" charset="-122"/>
              </a:rPr>
              <a:t>设计思路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大宋简" panose="02010600000101010101" pitchFamily="2" charset="-122"/>
              <a:ea typeface="汉仪大宋简" panose="02010600000101010101" pitchFamily="2" charset="-122"/>
              <a:sym typeface="汉仪大宋简" panose="0201060000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803910" y="3227070"/>
            <a:ext cx="476885" cy="36957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zh-CN" altLang="en-US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7105015" y="3282950"/>
            <a:ext cx="538480" cy="36957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zh-CN" altLang="en-US" sz="3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6.7110236220473,&quot;left&quot;:-23.45,&quot;top&quot;:206.03897637795276,&quot;width&quot;:934.9}"/>
</p:tagLst>
</file>

<file path=ppt/tags/tag10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11.xml><?xml version="1.0" encoding="utf-8"?>
<p:tagLst xmlns:p="http://schemas.openxmlformats.org/presentationml/2006/main">
  <p:tag name="KSO_WM_UNIT_TYPE" val="l_h_i"/>
  <p:tag name="KSO_WM_UNIT_INDEX" val="1_1_3"/>
  <p:tag name="KSO_WM_UNIT_ID" val="diagram19882022_4*l_h_i*1_1_3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12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276.7110236220473,&quot;left&quot;:-23.45,&quot;top&quot;:206.03897637795276,&quot;width&quot;:934.9}"/>
</p:tagLst>
</file>

<file path=ppt/tags/tag13.xml><?xml version="1.0" encoding="utf-8"?>
<p:tagLst xmlns:p="http://schemas.openxmlformats.org/presentationml/2006/main">
  <p:tag name="KSO_WM_DIAGRAM_VIRTUALLY_FRAME" val="{&quot;height&quot;:276.7110236220473,&quot;left&quot;:-23.45,&quot;top&quot;:206.03897637795276,&quot;width&quot;:934.9}"/>
</p:tagLst>
</file>

<file path=ppt/tags/tag14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15.xml><?xml version="1.0" encoding="utf-8"?>
<p:tagLst xmlns:p="http://schemas.openxmlformats.org/presentationml/2006/main">
  <p:tag name="KSO_WM_UNIT_TYPE" val="l_h_i"/>
  <p:tag name="KSO_WM_UNIT_INDEX" val="1_1_3"/>
  <p:tag name="KSO_WM_UNIT_ID" val="diagram19882022_4*l_h_i*1_1_3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16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276.7110236220473,&quot;left&quot;:-23.45,&quot;top&quot;:206.03897637795276,&quot;width&quot;:934.9}"/>
</p:tagLst>
</file>

<file path=ppt/tags/tag17.xml><?xml version="1.0" encoding="utf-8"?>
<p:tagLst xmlns:p="http://schemas.openxmlformats.org/presentationml/2006/main">
  <p:tag name="KSO_WM_DIAGRAM_VIRTUALLY_FRAME" val="{&quot;height&quot;:276.7110236220473,&quot;left&quot;:-23.45,&quot;top&quot;:206.03897637795276,&quot;width&quot;:934.9}"/>
</p:tagLst>
</file>

<file path=ppt/tags/tag18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19.xml><?xml version="1.0" encoding="utf-8"?>
<p:tagLst xmlns:p="http://schemas.openxmlformats.org/presentationml/2006/main">
  <p:tag name="KSO_WM_UNIT_TYPE" val="l_h_i"/>
  <p:tag name="KSO_WM_UNIT_INDEX" val="1_1_3"/>
  <p:tag name="KSO_WM_UNIT_ID" val="diagram19882022_4*l_h_i*1_1_3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2.xml><?xml version="1.0" encoding="utf-8"?>
<p:tagLst xmlns:p="http://schemas.openxmlformats.org/presentationml/2006/main">
  <p:tag name="KSO_WM_BEAUTIFY_FLAG" val="#wm#"/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20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276.7110236220473,&quot;left&quot;:-23.45,&quot;top&quot;:206.03897637795276,&quot;width&quot;:934.9}"/>
</p:tagLst>
</file>

<file path=ppt/tags/tag21.xml><?xml version="1.0" encoding="utf-8"?>
<p:tagLst xmlns:p="http://schemas.openxmlformats.org/presentationml/2006/main">
  <p:tag name="ISLIDE.ICON" val="#405337;#167265;#151743;#159226;"/>
</p:tagLst>
</file>

<file path=ppt/tags/tag22.xml><?xml version="1.0" encoding="utf-8"?>
<p:tagLst xmlns:p="http://schemas.openxmlformats.org/presentationml/2006/main">
  <p:tag name="ISLIDE.ICON" val="#405337;#167265;#151743;#159226;"/>
</p:tagLst>
</file>

<file path=ppt/tags/tag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33_1*l_h_a*1_1_1"/>
  <p:tag name="KSO_WM_TEMPLATE_CATEGORY" val="diagram"/>
  <p:tag name="KSO_WM_TEMPLATE_INDEX" val="20233233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004258105661,&quot;left&quot;:54.750078740157484,&quot;top&quot;:82.50716535433071,&quot;width&quot;:850.39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VALUE" val="21"/>
</p:tagLst>
</file>

<file path=ppt/tags/tag24.xml><?xml version="1.0" encoding="utf-8"?>
<p:tagLst xmlns:p="http://schemas.openxmlformats.org/presentationml/2006/main">
  <p:tag name="KSO_WM_SLIDE_ID" val="diagram2023129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8.892*250.068"/>
  <p:tag name="KSO_WM_SLIDE_POSITION" val="50.6634*181.932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298"/>
  <p:tag name="KSO_WM_SLIDE_LAYOUT" val="a_l"/>
  <p:tag name="KSO_WM_SLIDE_LAYOUT_CNT" val="1_1"/>
  <p:tag name="RESOURCE_RECORD_KEY" val="{&quot;13&quot;:[4563122],&quot;65&quot;:[20231298]}"/>
</p:tagLst>
</file>

<file path=ppt/tags/tag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33_1*l_h_a*1_1_1"/>
  <p:tag name="KSO_WM_TEMPLATE_CATEGORY" val="diagram"/>
  <p:tag name="KSO_WM_TEMPLATE_INDEX" val="20233233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004258105661,&quot;left&quot;:54.750078740157484,&quot;top&quot;:82.50716535433071,&quot;width&quot;:850.39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VALUE" val="21"/>
</p:tagLst>
</file>

<file path=ppt/tags/tag26.xml><?xml version="1.0" encoding="utf-8"?>
<p:tagLst xmlns:p="http://schemas.openxmlformats.org/presentationml/2006/main">
  <p:tag name="KSO_WM_SLIDE_ID" val="diagram2023129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8.892*250.068"/>
  <p:tag name="KSO_WM_SLIDE_POSITION" val="50.6634*181.932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298"/>
  <p:tag name="KSO_WM_SLIDE_LAYOUT" val="a_l"/>
  <p:tag name="KSO_WM_SLIDE_LAYOUT_CNT" val="1_1"/>
  <p:tag name="RESOURCE_RECORD_KEY" val="{&quot;13&quot;:[4563122],&quot;65&quot;:[20231298]}"/>
</p:tagLst>
</file>

<file path=ppt/tags/tag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33_1*l_h_a*1_1_1"/>
  <p:tag name="KSO_WM_TEMPLATE_CATEGORY" val="diagram"/>
  <p:tag name="KSO_WM_TEMPLATE_INDEX" val="20233233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004258105661,&quot;left&quot;:54.750078740157484,&quot;top&quot;:82.50716535433071,&quot;width&quot;:850.39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VALUE" val="21"/>
</p:tagLst>
</file>

<file path=ppt/tags/tag28.xml><?xml version="1.0" encoding="utf-8"?>
<p:tagLst xmlns:p="http://schemas.openxmlformats.org/presentationml/2006/main">
  <p:tag name="KSO_WM_SLIDE_ID" val="diagram2023129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8.892*250.068"/>
  <p:tag name="KSO_WM_SLIDE_POSITION" val="50.6634*181.932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298"/>
  <p:tag name="KSO_WM_SLIDE_LAYOUT" val="a_l"/>
  <p:tag name="KSO_WM_SLIDE_LAYOUT_CNT" val="1_1"/>
  <p:tag name="RESOURCE_RECORD_KEY" val="{&quot;13&quot;:[4563122],&quot;65&quot;:[20231298]}"/>
</p:tagLst>
</file>

<file path=ppt/tags/tag29.xml><?xml version="1.0" encoding="utf-8"?>
<p:tagLst xmlns:p="http://schemas.openxmlformats.org/presentationml/2006/main">
  <p:tag name="ISLIDE.ICON" val="#405337;#167265;#151743;#159226;"/>
</p:tagLst>
</file>

<file path=ppt/tags/tag3.xml><?xml version="1.0" encoding="utf-8"?>
<p:tagLst xmlns:p="http://schemas.openxmlformats.org/presentationml/2006/main">
  <p:tag name="KSO_WM_BEAUTIFY_FLAG" val="#wm#"/>
  <p:tag name="KSO_WM_UNIT_TYPE" val="l_h_i"/>
  <p:tag name="KSO_WM_UNIT_INDEX" val="1_1_3"/>
  <p:tag name="KSO_WM_UNIT_ID" val="diagram19882022_4*l_h_i*1_1_3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3_1*l_h_f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451.2,&quot;left&quot;:17.4,&quot;top&quot;:72.8,&quot;width&quot;:923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TEXT_FILL_FORE_SCHEMECOLOR_INDEX" val="1"/>
  <p:tag name="KSO_WM_UNIT_TEXT_FILL_TYPE" val="1"/>
</p:tagLst>
</file>

<file path=ppt/tags/tag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3_1*l_h_i*1_1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451.2,&quot;left&quot;:17.4,&quot;top&quot;:72.8,&quot;width&quot;:923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3_1*l_h_i*1_2_1"/>
  <p:tag name="KSO_WM_TEMPLATE_CATEGORY" val="diagram"/>
  <p:tag name="KSO_WM_TEMPLATE_INDEX" val="20233233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451.2,&quot;left&quot;:17.4,&quot;top&quot;:72.8,&quot;width&quot;:923.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33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33"/>
  <p:tag name="KSO_WM_SLIDE_ID" val="diagram2023323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539"/>
  <p:tag name="KSO_WM_SLIDE_POSITION" val="54.7501*124.973"/>
</p:tagLst>
</file>

<file path=ppt/tags/tag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33_1*l_h_a*1_2_1"/>
  <p:tag name="KSO_WM_TEMPLATE_CATEGORY" val="diagram"/>
  <p:tag name="KSO_WM_TEMPLATE_INDEX" val="20233233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004258105661,&quot;left&quot;:54.750078740157484,&quot;top&quot;:82.50716535433071,&quot;width&quot;:850.39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VALUE" val="21"/>
</p:tagLst>
</file>

<file path=ppt/tags/tag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33_1*l_h_a*1_2_1"/>
  <p:tag name="KSO_WM_TEMPLATE_CATEGORY" val="diagram"/>
  <p:tag name="KSO_WM_TEMPLATE_INDEX" val="20233233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004258105661,&quot;left&quot;:54.750078740157484,&quot;top&quot;:82.50716535433071,&quot;width&quot;:850.39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VALUE" val="21"/>
</p:tagLst>
</file>

<file path=ppt/tags/tag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4935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91.004258105661,&quot;left&quot;:54.750078740157484,&quot;top&quot;:82.50716535433071,&quot;width&quot;:850.39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4935_1*l_h_f*1_1_1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UNIT_VALUE" val="56"/>
  <p:tag name="KSO_WM_UNIT_PRESET_TEXT" val="单击此处添加文本内容，简明扼要地阐述您的内容观点。根据需要可酌情增减"/>
  <p:tag name="KSO_WM_UNIT_TEXT_FILL_FORE_SCHEMECOLOR_INDEX" val="1"/>
  <p:tag name="KSO_WM_UNIT_TEXT_FILL_TYPE" val="1"/>
</p:tagLst>
</file>

<file path=ppt/tags/tag37.xml><?xml version="1.0" encoding="utf-8"?>
<p:tagLst xmlns:p="http://schemas.openxmlformats.org/presentationml/2006/main">
  <p:tag name="KSO_WM_DIAGRAM_VIRTUALLY_FRAME" val="{&quot;height&quot;:391.004258105661,&quot;left&quot;:54.750078740157484,&quot;top&quot;:82.50716535433071,&quot;width&quot;:850.3999212598425}"/>
</p:tagLst>
</file>

<file path=ppt/tags/tag38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33"/>
  <p:tag name="KSO_WM_SLIDE_ID" val="diagram2023323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539"/>
  <p:tag name="KSO_WM_SLIDE_POSITION" val="54.7501*124.973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4935_1*l_h_i*1_2_4"/>
  <p:tag name="KSO_WM_TEMPLATE_CATEGORY" val="diagram"/>
  <p:tag name="KSO_WM_TEMPLATE_INDEX" val="2023493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78.7,&quot;left&quot;:9,&quot;top&quot;:50.9,&quot;width&quot;:944.6}"/>
  <p:tag name="KSO_WM_DIAGRAM_COLOR_MATCH_VALUE" val="{&quot;shape&quot;:{&quot;fill&quot;:{&quot;solid&quot;:{&quot;brightness&quot;:0,&quot;colorType&quot;:2,&quot;rgb&quot;:&quot;#fffb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276.7110236220473,&quot;left&quot;:-23.45,&quot;top&quot;:206.03897637795276,&quot;width&quot;:934.9}"/>
</p:tagLst>
</file>

<file path=ppt/tags/tag4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4935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478.7,&quot;left&quot;:9,&quot;top&quot;:50.9,&quot;width&quot;:944.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4935_1*l_h_f*1_2_1"/>
  <p:tag name="KSO_WM_UNIT_INDEX" val="1_2_1"/>
  <p:tag name="KSO_WM_DIAGRAM_GROUP_CODE" val="l1-1"/>
  <p:tag name="KSO_WM_BEAUTIFY_FLAG" val="#wm#"/>
  <p:tag name="KSO_WM_DIAGRAM_VERSION" val="3"/>
  <p:tag name="KSO_WM_DIAGRAM_COLOR_TRICK" val="1"/>
  <p:tag name="KSO_WM_DIAGRAM_COLOR_TEXT_CAN_REMOVE" val="n"/>
  <p:tag name="KSO_WM_UNIT_VALUE" val="56"/>
  <p:tag name="KSO_WM_UNIT_PRESET_TEXT" val="单击此处添加文本内容，简明扼要地阐述您的内容观点。根据需要可酌情增减"/>
  <p:tag name="KSO_WM_UNIT_TEXT_FILL_FORE_SCHEMECOLOR_INDEX" val="1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4935_1*l_h_i*1_3_4"/>
  <p:tag name="KSO_WM_TEMPLATE_CATEGORY" val="diagram"/>
  <p:tag name="KSO_WM_TEMPLATE_INDEX" val="2023493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78.7,&quot;left&quot;:9,&quot;top&quot;:50.9,&quot;width&quot;:944.6}"/>
  <p:tag name="KSO_WM_DIAGRAM_COLOR_MATCH_VALUE" val="{&quot;shape&quot;:{&quot;fill&quot;:{&quot;solid&quot;:{&quot;brightness&quot;:0,&quot;colorType&quot;:2,&quot;rgb&quot;:&quot;#fffbf2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3_1*l_h_i*1_1_1"/>
  <p:tag name="KSO_WM_TEMPLATE_CATEGORY" val="diagram"/>
  <p:tag name="KSO_WM_TEMPLATE_INDEX" val="20233233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48.5389099121094,&quot;left&quot;:54.750078740157484,&quot;top&quot;:124.97251354788231,&quot;width&quot;:850.39370078740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3_1*l_h_i*1_1_1"/>
  <p:tag name="KSO_WM_TEMPLATE_CATEGORY" val="diagram"/>
  <p:tag name="KSO_WM_TEMPLATE_INDEX" val="20233233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48.5389099121094,&quot;left&quot;:54.750078740157484,&quot;top&quot;:124.97251354788231,&quot;width&quot;:850.39370078740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44.xml><?xml version="1.0" encoding="utf-8"?>
<p:tagLst xmlns:p="http://schemas.openxmlformats.org/presentationml/2006/main">
  <p:tag name="KSO_WM_SLIDE_ID" val="diagram2023493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4935"/>
  <p:tag name="KSO_WM_SLIDE_TYPE" val="text"/>
  <p:tag name="KSO_WM_SLIDE_SUBTYPE" val="diag"/>
  <p:tag name="KSO_WM_SLIDE_SIZE" val="815.15*365.9"/>
  <p:tag name="KSO_WM_SLIDE_POSITION" val="72.45*124.6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5.xml><?xml version="1.0" encoding="utf-8"?>
<p:tagLst xmlns:p="http://schemas.openxmlformats.org/presentationml/2006/main">
  <p:tag name="ISLIDE.ICON" val="#405337;#167265;#151743;#159226;"/>
</p:tagLst>
</file>

<file path=ppt/tags/tag46.xml><?xml version="1.0" encoding="utf-8"?>
<p:tagLst xmlns:p="http://schemas.openxmlformats.org/presentationml/2006/main">
  <p:tag name="COMMONDATA" val="eyJjb3VudCI6MzIsImhkaWQiOiIxODJjZjljZTFmOTBjY2JjODUxMzhmZDM5MWFhYmFjYiIsInVzZXJDb3VudCI6OX0="/>
  <p:tag name="RESOURCE_RECORD_KEY" val="{&quot;13&quot;:[4563122],&quot;65&quot;:[20231298]}"/>
</p:tagLst>
</file>

<file path=ppt/tags/tag5.xml><?xml version="1.0" encoding="utf-8"?>
<p:tagLst xmlns:p="http://schemas.openxmlformats.org/presentationml/2006/main">
  <p:tag name="KSO_WM_DIAGRAM_VIRTUALLY_FRAME" val="{&quot;height&quot;:276.7110236220473,&quot;left&quot;:-23.45,&quot;top&quot;:206.03897637795276,&quot;width&quot;:934.9}"/>
</p:tagLst>
</file>

<file path=ppt/tags/tag6.xml><?xml version="1.0" encoding="utf-8"?>
<p:tagLst xmlns:p="http://schemas.openxmlformats.org/presentationml/2006/main">
  <p:tag name="KSO_WM_UNIT_TYPE" val="l_h_i"/>
  <p:tag name="KSO_WM_UNIT_INDEX" val="1_1_2"/>
  <p:tag name="KSO_WM_UNIT_ID" val="diagram19882022_4*l_h_i*1_1_2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7.xml><?xml version="1.0" encoding="utf-8"?>
<p:tagLst xmlns:p="http://schemas.openxmlformats.org/presentationml/2006/main">
  <p:tag name="KSO_WM_UNIT_TYPE" val="l_h_i"/>
  <p:tag name="KSO_WM_UNIT_INDEX" val="1_1_3"/>
  <p:tag name="KSO_WM_UNIT_ID" val="diagram19882022_4*l_h_i*1_1_3"/>
  <p:tag name="KSO_WM_TEMPLATE_INDEX" val="19882022"/>
  <p:tag name="KSO_WM_TAG_VERSION" val="2.0"/>
  <p:tag name="KSO_WM_DIAGRAM_GROUP_CODE" val="l1-1"/>
  <p:tag name="KSO_WM_DIAGRAM_VIRTUALLY_FRAME" val="{&quot;height&quot;:276.7110236220473,&quot;left&quot;:-23.45,&quot;top&quot;:206.03897637795276,&quot;width&quot;:934.9}"/>
</p:tagLst>
</file>

<file path=ppt/tags/tag8.xml><?xml version="1.0" encoding="utf-8"?>
<p:tagLst xmlns:p="http://schemas.openxmlformats.org/presentationml/2006/main">
  <p:tag name="KSO_WM_UNIT_TYPE" val="l_h_i"/>
  <p:tag name="KSO_WM_UNIT_INDEX" val="1_1_1"/>
  <p:tag name="KSO_WM_UNIT_ID" val="diagram19882022_4*l_h_i*1_1_1"/>
  <p:tag name="KSO_WM_TEMPLATE_INDEX" val="19882022"/>
  <p:tag name="KSO_WM_TAG_VERSION" val="2.0"/>
  <p:tag name="KSO_WM_DIAGRAM_GROUP_CODE" val="l1-1"/>
  <p:tag name="KSO_WM_UNIT_SUBTYPE" val="d"/>
  <p:tag name="KSO_WM_DIAGRAM_VIRTUALLY_FRAME" val="{&quot;height&quot;:276.7110236220473,&quot;left&quot;:-23.45,&quot;top&quot;:206.03897637795276,&quot;width&quot;:934.9}"/>
</p:tagLst>
</file>

<file path=ppt/tags/tag9.xml><?xml version="1.0" encoding="utf-8"?>
<p:tagLst xmlns:p="http://schemas.openxmlformats.org/presentationml/2006/main">
  <p:tag name="KSO_WM_DIAGRAM_VIRTUALLY_FRAME" val="{&quot;height&quot;:276.7110236220473,&quot;left&quot;:-23.45,&quot;top&quot;:206.03897637795276,&quot;width&quot;:934.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WPS 演示</Application>
  <PresentationFormat>宽屏</PresentationFormat>
  <Paragraphs>145</Paragraphs>
  <Slides>12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汉仪大宋简</vt:lpstr>
      <vt:lpstr>Abadi</vt:lpstr>
      <vt:lpstr>inherit</vt:lpstr>
      <vt:lpstr>Segoe Print</vt:lpstr>
      <vt:lpstr>方正小标宋简体</vt:lpstr>
      <vt:lpstr>+中文正文</vt:lpstr>
      <vt:lpstr>华文中宋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谭凌志</dc:creator>
  <cp:lastModifiedBy>人间你值得</cp:lastModifiedBy>
  <cp:revision>39</cp:revision>
  <dcterms:created xsi:type="dcterms:W3CDTF">2024-07-11T10:37:00Z</dcterms:created>
  <dcterms:modified xsi:type="dcterms:W3CDTF">2025-02-21T16:06:28Z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KSOTemplateUUID">
    <vt:lpwstr>v1.0_mb_lZunKu95ZlTqLDjX87iILg==</vt:lpwstr>
  </property>
  <property fmtid="{D5CDD505-2E9C-101B-9397-08002B2CF9AE}" pid="4" name="ICV">
    <vt:lpwstr>F4751A51BD294CB081AAA9FC91B94A4D_12</vt:lpwstr>
  </property>
</Properties>
</file>